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15" r:id="rId2"/>
    <p:sldId id="576" r:id="rId3"/>
    <p:sldId id="588" r:id="rId4"/>
    <p:sldId id="586" r:id="rId5"/>
    <p:sldId id="577" r:id="rId6"/>
    <p:sldId id="578" r:id="rId7"/>
    <p:sldId id="585" r:id="rId8"/>
    <p:sldId id="583" r:id="rId9"/>
    <p:sldId id="517" r:id="rId10"/>
    <p:sldId id="522" r:id="rId11"/>
    <p:sldId id="531" r:id="rId12"/>
    <p:sldId id="556" r:id="rId13"/>
    <p:sldId id="557" r:id="rId14"/>
    <p:sldId id="534" r:id="rId15"/>
    <p:sldId id="558" r:id="rId16"/>
    <p:sldId id="536" r:id="rId17"/>
    <p:sldId id="537" r:id="rId18"/>
    <p:sldId id="538" r:id="rId19"/>
    <p:sldId id="539" r:id="rId20"/>
    <p:sldId id="560" r:id="rId21"/>
    <p:sldId id="561" r:id="rId22"/>
    <p:sldId id="562" r:id="rId23"/>
    <p:sldId id="564" r:id="rId24"/>
    <p:sldId id="565" r:id="rId25"/>
    <p:sldId id="587" r:id="rId26"/>
    <p:sldId id="546" r:id="rId27"/>
    <p:sldId id="568" r:id="rId28"/>
    <p:sldId id="582" r:id="rId29"/>
    <p:sldId id="575" r:id="rId30"/>
    <p:sldId id="589" r:id="rId31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8ABED-BA14-1841-BB2E-24692EA3084D}" v="3" dt="2022-02-01T18:24:43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1" autoAdjust="0"/>
    <p:restoredTop sz="79656" autoAdjust="0"/>
  </p:normalViewPr>
  <p:slideViewPr>
    <p:cSldViewPr>
      <p:cViewPr varScale="1">
        <p:scale>
          <a:sx n="95" d="100"/>
          <a:sy n="95" d="100"/>
        </p:scale>
        <p:origin x="2168" y="184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buti Rayana" userId="2359be6b-62cd-4a19-a092-f047fce8c6e4" providerId="ADAL" clId="{CA58ABED-BA14-1841-BB2E-24692EA3084D}"/>
    <pc:docChg chg="addSld modSld">
      <pc:chgData name="Shebuti Rayana" userId="2359be6b-62cd-4a19-a092-f047fce8c6e4" providerId="ADAL" clId="{CA58ABED-BA14-1841-BB2E-24692EA3084D}" dt="2022-02-01T18:24:47.976" v="32" actId="20577"/>
      <pc:docMkLst>
        <pc:docMk/>
      </pc:docMkLst>
      <pc:sldChg chg="modSp mod">
        <pc:chgData name="Shebuti Rayana" userId="2359be6b-62cd-4a19-a092-f047fce8c6e4" providerId="ADAL" clId="{CA58ABED-BA14-1841-BB2E-24692EA3084D}" dt="2022-01-25T20:08:09.460" v="1" actId="20577"/>
        <pc:sldMkLst>
          <pc:docMk/>
          <pc:sldMk cId="0" sldId="562"/>
        </pc:sldMkLst>
        <pc:spChg chg="mod">
          <ac:chgData name="Shebuti Rayana" userId="2359be6b-62cd-4a19-a092-f047fce8c6e4" providerId="ADAL" clId="{CA58ABED-BA14-1841-BB2E-24692EA3084D}" dt="2022-01-25T20:08:09.460" v="1" actId="20577"/>
          <ac:spMkLst>
            <pc:docMk/>
            <pc:sldMk cId="0" sldId="562"/>
            <ac:spMk id="34818" creationId="{6C3271E8-2BA0-40DF-A0A7-A5ED60E9AC76}"/>
          </ac:spMkLst>
        </pc:spChg>
      </pc:sldChg>
      <pc:sldChg chg="addSp new">
        <pc:chgData name="Shebuti Rayana" userId="2359be6b-62cd-4a19-a092-f047fce8c6e4" providerId="ADAL" clId="{CA58ABED-BA14-1841-BB2E-24692EA3084D}" dt="2022-02-01T14:20:16.505" v="3"/>
        <pc:sldMkLst>
          <pc:docMk/>
          <pc:sldMk cId="2692228159" sldId="586"/>
        </pc:sldMkLst>
        <pc:picChg chg="add">
          <ac:chgData name="Shebuti Rayana" userId="2359be6b-62cd-4a19-a092-f047fce8c6e4" providerId="ADAL" clId="{CA58ABED-BA14-1841-BB2E-24692EA3084D}" dt="2022-02-01T14:20:16.505" v="3"/>
          <ac:picMkLst>
            <pc:docMk/>
            <pc:sldMk cId="2692228159" sldId="586"/>
            <ac:picMk id="7170" creationId="{96853739-5472-2F4C-A2ED-F359D42CA3C9}"/>
          </ac:picMkLst>
        </pc:picChg>
      </pc:sldChg>
      <pc:sldChg chg="addSp delSp modSp new mod">
        <pc:chgData name="Shebuti Rayana" userId="2359be6b-62cd-4a19-a092-f047fce8c6e4" providerId="ADAL" clId="{CA58ABED-BA14-1841-BB2E-24692EA3084D}" dt="2022-02-01T18:24:47.976" v="32" actId="20577"/>
        <pc:sldMkLst>
          <pc:docMk/>
          <pc:sldMk cId="2309283371" sldId="587"/>
        </pc:sldMkLst>
        <pc:spChg chg="mod">
          <ac:chgData name="Shebuti Rayana" userId="2359be6b-62cd-4a19-a092-f047fce8c6e4" providerId="ADAL" clId="{CA58ABED-BA14-1841-BB2E-24692EA3084D}" dt="2022-02-01T18:24:47.976" v="32" actId="20577"/>
          <ac:spMkLst>
            <pc:docMk/>
            <pc:sldMk cId="2309283371" sldId="587"/>
            <ac:spMk id="2" creationId="{25C27F1E-0699-2F40-9D1B-D41F004B86C9}"/>
          </ac:spMkLst>
        </pc:spChg>
        <pc:spChg chg="del">
          <ac:chgData name="Shebuti Rayana" userId="2359be6b-62cd-4a19-a092-f047fce8c6e4" providerId="ADAL" clId="{CA58ABED-BA14-1841-BB2E-24692EA3084D}" dt="2022-02-01T18:24:39.140" v="5"/>
          <ac:spMkLst>
            <pc:docMk/>
            <pc:sldMk cId="2309283371" sldId="587"/>
            <ac:spMk id="3" creationId="{5E10F824-FC86-3A4A-939F-3608BB67A5A6}"/>
          </ac:spMkLst>
        </pc:spChg>
        <pc:picChg chg="add mod">
          <ac:chgData name="Shebuti Rayana" userId="2359be6b-62cd-4a19-a092-f047fce8c6e4" providerId="ADAL" clId="{CA58ABED-BA14-1841-BB2E-24692EA3084D}" dt="2022-02-01T18:24:43.768" v="13" actId="27614"/>
          <ac:picMkLst>
            <pc:docMk/>
            <pc:sldMk cId="2309283371" sldId="587"/>
            <ac:picMk id="8" creationId="{7CD5B6FE-33D1-D74B-9E8D-FAA4ECBFD1F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8A0DCA-A24E-4B38-BDE4-F7F837B319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01" tIns="47952" rIns="95901" bIns="47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BAA231-AB97-456F-843D-09B7545C2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91050" cy="3443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9A7A7B54-4DC5-4E80-A99C-AA029F137E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A7623346-6731-4450-99A5-0302BAD9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pPr algn="l"/>
            <a:b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BDC1C6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A single person generates 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1.7 MB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 of data every second.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2.5 quintillion bytes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 of data created daily – 10^18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104C0BD-4AE4-4E8A-9FA7-1EA23C6E2883}"/>
              </a:ext>
            </a:extLst>
          </p:cNvPr>
          <p:cNvSpPr txBox="1">
            <a:spLocks noGrp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3E86E9-1C2A-455D-ACAD-D24058B87AE0}" type="slidenum">
              <a:rPr lang="en-US" altLang="en-US" b="0">
                <a:cs typeface="Arial" panose="020B0604020202020204" pitchFamily="34" charset="0"/>
              </a:rPr>
              <a:pPr eaLnBrk="1" hangingPunct="1"/>
              <a:t>2</a:t>
            </a:fld>
            <a:endParaRPr lang="en-US" altLang="en-US" b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5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6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5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22B01FC6-699F-49B7-8F9C-25701234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3117957-4102-4152-9511-6A2D8452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B761CE8-5ACF-4086-B319-DF28CF61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123DC-DFBA-4B53-859F-D576C850A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8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AD772FD-3338-4EDA-AD8B-5BF72CD2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9F2BB22-BFF5-4FB2-B7D4-11CF281F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227B879-3707-4624-A2EA-7AA1989D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B62A1-22B8-42FD-9E04-8138F77E9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3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1E59568-71B5-40E4-820C-9A24BD1C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0578E8C8-960B-4B8D-8F0A-66346630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D4559B14-3CDC-4C94-A4A1-C6E75B4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B7742-315A-4223-A578-4A01A42EE7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74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EC695CA-D314-40D9-A89D-EB35F49A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51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02A3E25-37E2-4EBF-AA00-20427AD6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4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011C0F4-A3D7-43F1-BAEF-9F4DBE6C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8583683-79E4-4784-ABE4-70446FD5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FA437EA-A9A6-4B5C-B95E-437257C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64E48-8EBF-45D4-86A6-5BE6085358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E064036-A042-4113-975C-D76A3649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B147E8E-F86A-4774-8D73-6FE3C77D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4EEA2EB-317C-4B1E-B1C8-0E0FC2C8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D179D-0692-4F36-8F87-24A7D81E4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8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971844-4CB4-4ECB-9E1C-A3DF3AF7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AC8536-041E-402E-A442-25C4A80B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4090ABC-BA65-4379-91B6-854FBE19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8406F3-FDF8-41E1-AD13-82948F2FC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40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859B0-126F-4BFF-B699-BE2C691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6A513-321A-4EA0-AE52-91FAD8FD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8DDFD-33AF-4D51-A783-6BF653E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0B3D3-437E-4EF5-8B9B-4613008D4C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64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4A136CB0-DB4A-456D-8188-F5395553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B61944C8-6F59-4CE6-91A8-8DE1B11B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D66B6DA-5BBB-4267-A1CA-1AB7006C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62368-7041-4862-85B1-46B2CE2296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1CC76518-94F5-430B-8269-487369ED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61D03084-C5B2-4825-80A0-9C8CF8CD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60C2E84D-775D-40F9-AF46-5C2567F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4C5D0A-68C6-4F5E-8CA4-09CFA6B2E2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85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60DB81E-E90B-415B-8CEB-3AD41C91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48A6511-7667-462C-AB86-CB62951B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7A10B0C-2780-4D92-A33E-15513B7C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E8911-AB9F-4C99-AEC6-0A0FC62501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6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DE2E6433-A668-4571-8366-99B3FC5B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D44604E-C32E-4096-B1BF-25ADE7A2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4170D21-281D-43C0-9E15-4498BD3C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9B355-62F4-4B95-9A45-052A9753D3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2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1D03D88-203D-4D90-A5F8-3075BB602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337DF7-7AE7-4A85-9AB5-C07543178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2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AA8FC-8B9A-4F89-B53E-DA8A78061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32BAC-A326-4F1C-931E-786ECA14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3D021-AF87-4F25-983B-0FADEE54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E630134-C3B3-4B59-A84B-52E65CCBE6D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wmf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7.gif"/><Relationship Id="rId5" Type="http://schemas.openxmlformats.org/officeDocument/2006/relationships/image" Target="../media/image3.png"/><Relationship Id="rId10" Type="http://schemas.openxmlformats.org/officeDocument/2006/relationships/image" Target="../media/image6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video" Target="file:////winfiles/savedocs/anuj/Downloads/lecture_1_slides_ppt/Global%20Animation%202-28-2011.wmv" TargetMode="External"/><Relationship Id="rId1" Type="http://schemas.openxmlformats.org/officeDocument/2006/relationships/video" Target="file:////winfiles/savedocs/anuj/Downloads/lecture_1_slides_ppt/modis_swath_640x480_jpg.wmv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27">
            <a:extLst>
              <a:ext uri="{FF2B5EF4-FFF2-40B4-BE49-F238E27FC236}">
                <a16:creationId xmlns:a16="http://schemas.microsoft.com/office/drawing/2014/main" id="{23794AE8-7F0B-44B0-8DCA-F4F17DB69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98743"/>
            <a:ext cx="8153400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en-US" sz="3200" b="0" dirty="0"/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dirty="0"/>
              <a:t>Introduction to Data Mining</a:t>
            </a:r>
            <a:endParaRPr lang="en-US" altLang="en-US" sz="120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 dirty="0"/>
          </a:p>
        </p:txBody>
      </p:sp>
      <p:sp>
        <p:nvSpPr>
          <p:cNvPr id="3076" name="Slide Number Placeholder 6">
            <a:extLst>
              <a:ext uri="{FF2B5EF4-FFF2-40B4-BE49-F238E27FC236}">
                <a16:creationId xmlns:a16="http://schemas.microsoft.com/office/drawing/2014/main" id="{07D6713F-E355-468F-B722-773F596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117A7A0-6EFA-49E2-9643-E6DCA302B19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08DEB-201A-426A-B6F5-A7BA701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F667C-05BF-40C7-8AC6-AD630088E1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09/09/2020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124200" y="2743200"/>
            <a:ext cx="5942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sz="2400"/>
              <a:t>Draws ideas from machine learning/AI, pattern recognition, statistics, and database systems</a:t>
            </a:r>
          </a:p>
          <a:p>
            <a:endParaRPr lang="en-US" altLang="en-US" sz="2400"/>
          </a:p>
          <a:p>
            <a:r>
              <a:rPr lang="en-US" altLang="en-US" sz="2400"/>
              <a:t>Traditional techniques may be unsuitable due to data that is</a:t>
            </a:r>
          </a:p>
          <a:p>
            <a:pPr lvl="1"/>
            <a:r>
              <a:rPr lang="en-US" altLang="en-US" sz="2200"/>
              <a:t>Large-scale</a:t>
            </a:r>
          </a:p>
          <a:p>
            <a:pPr lvl="1"/>
            <a:r>
              <a:rPr lang="en-US" altLang="en-US" sz="2200"/>
              <a:t>High dimensional</a:t>
            </a:r>
          </a:p>
          <a:p>
            <a:pPr lvl="1"/>
            <a:r>
              <a:rPr lang="en-US" altLang="en-US" sz="2200"/>
              <a:t>Heterogeneous</a:t>
            </a:r>
          </a:p>
          <a:p>
            <a:pPr lvl="1"/>
            <a:r>
              <a:rPr lang="en-US" altLang="en-US" sz="2200"/>
              <a:t>Complex</a:t>
            </a:r>
          </a:p>
          <a:p>
            <a:pPr lvl="1"/>
            <a:r>
              <a:rPr lang="en-US" altLang="en-US" sz="2200"/>
              <a:t>Distributed</a:t>
            </a:r>
          </a:p>
          <a:p>
            <a:pPr lvl="1"/>
            <a:endParaRPr lang="en-US" altLang="en-US" sz="2200"/>
          </a:p>
          <a:p>
            <a:r>
              <a:rPr lang="en-US" altLang="en-US" sz="2200"/>
              <a:t>A key component of the emerging field of data science and data-driven discovery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/>
          <a:lstStyle/>
          <a:p>
            <a:r>
              <a:rPr lang="en-US" altLang="en-US"/>
              <a:t>Origins of Data Mining</a:t>
            </a:r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198E79-1332-4CB1-8D9F-0FA3E10EEF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C7893E-9FCD-484E-B237-6615CCFE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48FAAD4-37C0-41D4-B80D-541BA76C13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/>
              <a:t>Prediction Methods</a:t>
            </a:r>
          </a:p>
          <a:p>
            <a:pPr lvl="1"/>
            <a:r>
              <a:rPr lang="en-US" altLang="en-US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Description Methods</a:t>
            </a:r>
          </a:p>
          <a:p>
            <a:pPr lvl="1"/>
            <a:r>
              <a:rPr lang="en-US" altLang="en-US"/>
              <a:t>Find human-interpretable patterns that describe the data.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EC8135-3EF8-40B5-96D7-252D027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73763"/>
            <a:ext cx="5135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latin typeface="Times New Roman" panose="02020603050405020304" pitchFamily="18" charset="0"/>
              </a:rPr>
              <a:t>From [Fayyad, </a:t>
            </a:r>
            <a:r>
              <a:rPr lang="en-US" altLang="en-US" sz="1200" b="0" dirty="0" err="1">
                <a:latin typeface="Times New Roman" panose="02020603050405020304" pitchFamily="18" charset="0"/>
              </a:rPr>
              <a:t>et.al</a:t>
            </a:r>
            <a:r>
              <a:rPr lang="en-US" altLang="en-US" sz="1200" b="0" dirty="0">
                <a:latin typeface="Times New Roman" panose="02020603050405020304" pitchFamily="18" charset="0"/>
              </a:rPr>
              <a:t>.] Advances in Knowledge Discovery and Data Mining, 1996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320D22-9F98-42E8-87A1-D1AB43BEB86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2A3367-A631-47A3-949F-B559D862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C89CC9C-58DB-4E6F-8BC1-67C666E54A9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066800"/>
          <a:ext cx="322738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39284" imgH="2802636" progId="Visio.Drawing.6">
                  <p:embed/>
                </p:oleObj>
              </mc:Choice>
              <mc:Fallback>
                <p:oleObj name="VISIO" r:id="rId3" imgW="4939284" imgH="2802636" progId="Visio.Drawing.6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3C67B48B-BDE0-493A-9234-2234400D7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066800"/>
                        <a:ext cx="322738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225" y="2667000"/>
          <a:ext cx="1473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07508" imgH="8185404" progId="Word.Document.8">
                  <p:embed/>
                </p:oleObj>
              </mc:Choice>
              <mc:Fallback>
                <p:oleObj name="Document" r:id="rId5" imgW="5207508" imgH="8185404" progId="Word.Document.8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73B33E09-2F7D-45C8-8A14-CED37B24F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667000"/>
                        <a:ext cx="14732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1600200" cy="12954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352925" y="3013075"/>
            <a:ext cx="2105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Predictive Modeling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3352800" cy="29718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0" name="Rectangle 54">
            <a:extLst>
              <a:ext uri="{FF2B5EF4-FFF2-40B4-BE49-F238E27FC236}">
                <a16:creationId xmlns:a16="http://schemas.microsoft.com/office/drawing/2014/main" id="{26DB9D79-6041-4525-9864-4FC3F645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Data Mining Tasks …</a:t>
            </a:r>
          </a:p>
        </p:txBody>
      </p: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DDF18C-5299-4C45-A7F0-3686537074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079A77D9-8D16-4F71-9B54-9FBC6B6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57" name="Date Placeholder 5">
            <a:extLst>
              <a:ext uri="{FF2B5EF4-FFF2-40B4-BE49-F238E27FC236}">
                <a16:creationId xmlns:a16="http://schemas.microsoft.com/office/drawing/2014/main" id="{978C9724-4620-4D5A-A491-EF0E3A2500F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6225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203692" imgH="3634740" progId="Word.Document.8">
                  <p:embed/>
                </p:oleObj>
              </mc:Choice>
              <mc:Fallback>
                <p:oleObj name="Document" r:id="rId3" imgW="8203692" imgH="3634740" progId="Word.Document.8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3B6794EA-F0C3-4447-9624-E201EF68C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6225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Model 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8125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2A8487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266950"/>
          <a:ext cx="41148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088124" imgH="7124700" progId="Visio.Drawing.6">
                  <p:embed/>
                </p:oleObj>
              </mc:Choice>
              <mc:Fallback>
                <p:oleObj name="VISIO" r:id="rId5" imgW="7088124" imgH="7124700" progId="Visio.Drawing.6">
                  <p:embed/>
                  <p:pic>
                    <p:nvPicPr>
                      <p:cNvPr id="22534" name="Object 7">
                        <a:extLst>
                          <a:ext uri="{FF2B5EF4-FFF2-40B4-BE49-F238E27FC236}">
                            <a16:creationId xmlns:a16="http://schemas.microsoft.com/office/drawing/2014/main" id="{353B0B76-DAE1-4E03-9BB3-35F12B004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66950"/>
                        <a:ext cx="4114800" cy="413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8">
            <a:extLst>
              <a:ext uri="{FF2B5EF4-FFF2-40B4-BE49-F238E27FC236}">
                <a16:creationId xmlns:a16="http://schemas.microsoft.com/office/drawing/2014/main" id="{F9D892F0-AD61-4634-A2CB-BCBE4B5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Predictive Modeling: Classification</a:t>
            </a:r>
          </a:p>
        </p:txBody>
      </p:sp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8DE48AD-7E6F-454C-A229-24C403CF40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6FACD6-8EC6-4A97-9554-1AE52E3E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B96914F-C708-40F2-9C59-8E3918D35F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 Example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238750"/>
            <a:ext cx="10429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Set</a:t>
            </a:r>
            <a:endParaRPr lang="en-US" altLang="en-US" sz="1400" b="0">
              <a:solidFill>
                <a:schemeClr val="bg2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03692" imgH="3634740" progId="Word.Document.8">
                  <p:embed/>
                </p:oleObj>
              </mc:Choice>
              <mc:Fallback>
                <p:oleObj name="Document" r:id="rId2" imgW="8203692" imgH="3634740" progId="Word.Document.8">
                  <p:embed/>
                  <p:pic>
                    <p:nvPicPr>
                      <p:cNvPr id="24594" name="Object 24">
                        <a:extLst>
                          <a:ext uri="{FF2B5EF4-FFF2-40B4-BE49-F238E27FC236}">
                            <a16:creationId xmlns:a16="http://schemas.microsoft.com/office/drawing/2014/main" id="{CAB0CC65-697C-40C5-A64C-A18BB06DF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207072" imgH="3629483" progId="Word.Document.8">
                  <p:embed/>
                </p:oleObj>
              </mc:Choice>
              <mc:Fallback>
                <p:oleObj name="Document" r:id="rId4" imgW="8207072" imgH="3629483" progId="Word.Document.8">
                  <p:embed/>
                  <p:pic>
                    <p:nvPicPr>
                      <p:cNvPr id="24595" name="Object 25">
                        <a:extLst>
                          <a:ext uri="{FF2B5EF4-FFF2-40B4-BE49-F238E27FC236}">
                            <a16:creationId xmlns:a16="http://schemas.microsoft.com/office/drawing/2014/main" id="{DF666818-215E-482D-941F-CC3BC78F3F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EE9CA0-0B02-4D3A-9593-72475202723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C5626DE-CA00-419E-B073-D59AEAA6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87DAA90A-67A4-4FF7-956C-A9969D6B93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143000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617220" imgH="615696" progId="Visio.Drawing.6">
                    <p:embed/>
                  </p:oleObj>
                </mc:Choice>
                <mc:Fallback>
                  <p:oleObj name="VISIO" r:id="rId3" imgW="617220" imgH="615696" progId="Visio.Drawing.6">
                    <p:embed/>
                    <p:pic>
                      <p:nvPicPr>
                        <p:cNvPr id="25611" name="Object 6">
                          <a:extLst>
                            <a:ext uri="{FF2B5EF4-FFF2-40B4-BE49-F238E27FC236}">
                              <a16:creationId xmlns:a16="http://schemas.microsoft.com/office/drawing/2014/main" id="{B0392E80-20BA-4A95-A29A-2F2AB40DD8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806196" imgH="662940" progId="Visio.Drawing.6">
                    <p:embed/>
                  </p:oleObj>
                </mc:Choice>
                <mc:Fallback>
                  <p:oleObj name="VISIO" r:id="rId5" imgW="806196" imgH="662940" progId="Visio.Drawing.6">
                    <p:embed/>
                    <p:pic>
                      <p:nvPicPr>
                        <p:cNvPr id="25612" name="Object 7">
                          <a:extLst>
                            <a:ext uri="{FF2B5EF4-FFF2-40B4-BE49-F238E27FC236}">
                              <a16:creationId xmlns:a16="http://schemas.microsoft.com/office/drawing/2014/main" id="{3F49EA0B-61D8-4AAE-A23B-AB65574CA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Classification Task</a:t>
            </a:r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F372CC1-7CD7-49CD-9A09-57EDC69B49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A7CC8F-DDB4-47FA-88A9-5F9EB414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8638" y="4648200"/>
            <a:ext cx="1490662" cy="1914525"/>
          </a:xfrm>
          <a:noFill/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8731D84-610F-4DED-98F9-FCD0D7E908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F4CA77F-E6E5-4241-918E-E739DFB6255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30F5A-AE1D-496D-B0FC-B7D6EB86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26D04AA-9BBC-4828-85C6-E401465E19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/>
              <a:t>Churn prediction for telephone customers</a:t>
            </a:r>
          </a:p>
          <a:p>
            <a:pPr marL="742950" lvl="1" indent="-285750"/>
            <a:r>
              <a:rPr lang="en-US" altLang="en-US" b="1"/>
              <a:t>Goal:</a:t>
            </a:r>
            <a:r>
              <a:rPr lang="en-US" altLang="en-US"/>
              <a:t> To predict whether a customer is likely to be lost to a competitor.</a:t>
            </a:r>
          </a:p>
          <a:p>
            <a:pPr marL="742950" lvl="1" indent="-285750"/>
            <a:r>
              <a:rPr lang="en-US" altLang="en-US" b="1"/>
              <a:t>Approach:</a:t>
            </a:r>
          </a:p>
          <a:p>
            <a:pPr marL="1143000" lvl="2" indent="-285750"/>
            <a:r>
              <a:rPr lang="en-US" altLang="en-US"/>
              <a:t>Use detailed record of transactions with each of the past and present customers, to find attributes.</a:t>
            </a:r>
          </a:p>
          <a:p>
            <a:pPr lvl="3" indent="-342900"/>
            <a:r>
              <a:rPr lang="en-US" altLang="en-US" sz="2200"/>
              <a:t>How often the customer calls, where he calls, what time-of-the day he calls most, his financial status, marital status, etc.</a:t>
            </a:r>
            <a:r>
              <a:rPr lang="en-US" altLang="en-US"/>
              <a:t> </a:t>
            </a:r>
          </a:p>
          <a:p>
            <a:pPr marL="1143000" lvl="2" indent="-285750"/>
            <a:r>
              <a:rPr lang="en-US" altLang="en-US"/>
              <a:t>Label the customers as loyal or disloyal.</a:t>
            </a:r>
          </a:p>
          <a:p>
            <a:pPr marL="1143000" lvl="2" indent="-285750"/>
            <a:r>
              <a:rPr lang="en-US" altLang="en-US"/>
              <a:t>Find a model for loyalty.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096000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[Berry &amp; Linoff] Data Mining Techniques, 1997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E2BE0BB-BACC-473A-BAEB-08E7200A4EF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3C9D19-20FA-4A70-AF1F-B5ECD280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96A080D-2EAE-4947-AB8C-649BE48AF6D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pic>
        <p:nvPicPr>
          <p:cNvPr id="1026" name="Picture 2" descr="How Do You Measure If Your Customer Churn Predictive Model Is ...">
            <a:extLst>
              <a:ext uri="{FF2B5EF4-FFF2-40B4-BE49-F238E27FC236}">
                <a16:creationId xmlns:a16="http://schemas.microsoft.com/office/drawing/2014/main" id="{CFD3A2E4-572E-0BCD-24FB-4D62DCC2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94757"/>
            <a:ext cx="2971800" cy="10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04237" cy="5181600"/>
          </a:xfrm>
        </p:spPr>
        <p:txBody>
          <a:bodyPr>
            <a:normAutofit lnSpcReduction="10000"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Success Story: Could find 16 new high red-shift quasars, some of the farthest objects that are difficult to find!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715000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E69D435-3110-48FA-8C31-BEF4133F8B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1E7EFE-9BAF-4B2E-8833-AE6D8B45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3083E9F-94F1-4C8D-A125-B516120CE2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Classifying Galaxies</a:t>
            </a: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39862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Database: 150 GB</a:t>
            </a:r>
            <a:r>
              <a:rPr lang="en-US" altLang="en-US" sz="1800">
                <a:latin typeface="Tahoma" panose="020B0604030504040204" pitchFamily="34" charset="0"/>
              </a:rPr>
              <a:t> 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Stages of Formation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Courtesy: http://aps.umn.edu</a:t>
            </a:r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533AF-B055-4DF0-A680-1B429A057E3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429989-6AF5-45FA-89D4-FE0206BF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7D6F5E7F-EC3B-4633-AE62-E1335B06B2F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 descr="story-3dimensional-2">
            <a:extLst>
              <a:ext uri="{FF2B5EF4-FFF2-40B4-BE49-F238E27FC236}">
                <a16:creationId xmlns:a16="http://schemas.microsoft.com/office/drawing/2014/main" id="{EE4BD35F-8EA6-4E9D-81D1-D209E166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9538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621814AE-9A96-4D7C-88FB-FA98442BF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MS Mincho" panose="02020609040205080304" pitchFamily="49" charset="-128"/>
              </a:rPr>
              <a:t>Large-scale Data is Everywhere!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9660FF-264D-43C8-8FE9-348F38A08EC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11163" y="1143000"/>
            <a:ext cx="4084637" cy="4857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D4757DBE-D8FA-4A76-B812-2C699F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601980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24D14490-4BE0-46A1-A6B9-E8022DF4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25" y="4267200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27" name="Picture 6" descr="crop">
            <a:extLst>
              <a:ext uri="{FF2B5EF4-FFF2-40B4-BE49-F238E27FC236}">
                <a16:creationId xmlns:a16="http://schemas.microsoft.com/office/drawing/2014/main" id="{EF19A9BB-A114-4246-A7F1-779828FD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3">
            <a:extLst>
              <a:ext uri="{FF2B5EF4-FFF2-40B4-BE49-F238E27FC236}">
                <a16:creationId xmlns:a16="http://schemas.microsoft.com/office/drawing/2014/main" id="{D2F8590B-6387-4657-B588-659FE17C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824413" y="4800600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4">
            <a:extLst>
              <a:ext uri="{FF2B5EF4-FFF2-40B4-BE49-F238E27FC236}">
                <a16:creationId xmlns:a16="http://schemas.microsoft.com/office/drawing/2014/main" id="{7D7B641C-5365-499C-920A-45B0C701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01980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0" name="Picture 20">
            <a:extLst>
              <a:ext uri="{FF2B5EF4-FFF2-40B4-BE49-F238E27FC236}">
                <a16:creationId xmlns:a16="http://schemas.microsoft.com/office/drawing/2014/main" id="{D78F6E39-69BA-4B0E-A988-927C910A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876800" y="1219200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21">
            <a:extLst>
              <a:ext uri="{FF2B5EF4-FFF2-40B4-BE49-F238E27FC236}">
                <a16:creationId xmlns:a16="http://schemas.microsoft.com/office/drawing/2014/main" id="{740CEEBE-BA4E-4595-A5AD-0AA4294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2672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32" name="Text Box 23">
            <a:extLst>
              <a:ext uri="{FF2B5EF4-FFF2-40B4-BE49-F238E27FC236}">
                <a16:creationId xmlns:a16="http://schemas.microsoft.com/office/drawing/2014/main" id="{3DAE2859-5381-428F-97FA-B826C3213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14600"/>
            <a:ext cx="2365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Cyber Security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133" name="Object 3">
            <a:extLst>
              <a:ext uri="{FF2B5EF4-FFF2-40B4-BE49-F238E27FC236}">
                <a16:creationId xmlns:a16="http://schemas.microsoft.com/office/drawing/2014/main" id="{E4E34085-9F77-442B-99B2-075EDA286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68116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17220" imgH="615696" progId="Visio.Drawing.11">
                  <p:embed/>
                </p:oleObj>
              </mc:Choice>
              <mc:Fallback>
                <p:oleObj name="VISIO" r:id="rId7" imgW="617220" imgH="615696" progId="Visio.Drawing.11">
                  <p:embed/>
                  <p:pic>
                    <p:nvPicPr>
                      <p:cNvPr id="5133" name="Object 3">
                        <a:extLst>
                          <a:ext uri="{FF2B5EF4-FFF2-40B4-BE49-F238E27FC236}">
                            <a16:creationId xmlns:a16="http://schemas.microsoft.com/office/drawing/2014/main" id="{E4E34085-9F77-442B-99B2-075EDA286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8116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">
            <a:extLst>
              <a:ext uri="{FF2B5EF4-FFF2-40B4-BE49-F238E27FC236}">
                <a16:creationId xmlns:a16="http://schemas.microsoft.com/office/drawing/2014/main" id="{95C8F9BA-D678-452D-8AE3-A30278942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29540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806196" imgH="662940" progId="Visio.Drawing.11">
                  <p:embed/>
                </p:oleObj>
              </mc:Choice>
              <mc:Fallback>
                <p:oleObj name="VISIO" r:id="rId9" imgW="806196" imgH="662940" progId="Visio.Drawing.11">
                  <p:embed/>
                  <p:pic>
                    <p:nvPicPr>
                      <p:cNvPr id="5134" name="Object 4">
                        <a:extLst>
                          <a:ext uri="{FF2B5EF4-FFF2-40B4-BE49-F238E27FC236}">
                            <a16:creationId xmlns:a16="http://schemas.microsoft.com/office/drawing/2014/main" id="{95C8F9BA-D678-452D-8AE3-A30278942B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29540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ED41B-389B-4F6F-9508-7528924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5136" name="Slide Number Placeholder 3">
            <a:extLst>
              <a:ext uri="{FF2B5EF4-FFF2-40B4-BE49-F238E27FC236}">
                <a16:creationId xmlns:a16="http://schemas.microsoft.com/office/drawing/2014/main" id="{13AFF105-0AAF-4DE6-BA9C-B6F2152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A3B503-89C5-494F-9796-3C11885069F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16DC-0A4F-4D28-9B54-468A28BB6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5138" name="Text Box 23">
            <a:extLst>
              <a:ext uri="{FF2B5EF4-FFF2-40B4-BE49-F238E27FC236}">
                <a16:creationId xmlns:a16="http://schemas.microsoft.com/office/drawing/2014/main" id="{6A30F451-F56F-42DC-B0E3-87DFF7F1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2355850"/>
            <a:ext cx="236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9" name="Picture 20">
            <a:extLst>
              <a:ext uri="{FF2B5EF4-FFF2-40B4-BE49-F238E27FC236}">
                <a16:creationId xmlns:a16="http://schemas.microsoft.com/office/drawing/2014/main" id="{47C93BD9-A67C-4F8B-8EF9-0CA0C35646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95592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http://images.ezgif.com/tmp/gif_232x188_6af960.gif">
            <a:extLst>
              <a:ext uri="{FF2B5EF4-FFF2-40B4-BE49-F238E27FC236}">
                <a16:creationId xmlns:a16="http://schemas.microsoft.com/office/drawing/2014/main" id="{8CA1DD4C-BA2A-4DF5-8E36-076E1F5674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94481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229600" cy="4286250"/>
          </a:xfrm>
        </p:spPr>
        <p:txBody>
          <a:bodyPr/>
          <a:lstStyle/>
          <a:p>
            <a:pPr marL="342900" indent="-342900"/>
            <a:r>
              <a:rPr lang="en-US" altLang="en-US" sz="240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/>
              <a:t>Extensively studied in statistics, neural network fields.</a:t>
            </a:r>
          </a:p>
          <a:p>
            <a:pPr marL="342900" indent="-342900"/>
            <a:r>
              <a:rPr lang="en-US" altLang="en-US" sz="2400"/>
              <a:t>Examples:</a:t>
            </a:r>
          </a:p>
          <a:p>
            <a:pPr marL="742950" lvl="1" indent="-285750"/>
            <a:r>
              <a:rPr lang="en-US" altLang="en-US" sz="2400"/>
              <a:t>Predicting sales amounts of new product based on advetising expenditure.</a:t>
            </a:r>
          </a:p>
          <a:p>
            <a:pPr marL="742950" lvl="1" indent="-285750"/>
            <a:r>
              <a:rPr lang="en-US" altLang="en-US" sz="240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/>
              <a:t>Time series prediction of stock market indices.</a:t>
            </a:r>
            <a:endParaRPr lang="en-US" altLang="en-US" sz="320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E2197DB-211E-4863-B7C7-DC71336803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1F63A-8650-4444-ACA9-74AF0C8D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CDA028E-6BDF-41E5-9247-D4DA4E9A77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/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799" name="Rectangle 41">
            <a:extLst>
              <a:ext uri="{FF2B5EF4-FFF2-40B4-BE49-F238E27FC236}">
                <a16:creationId xmlns:a16="http://schemas.microsoft.com/office/drawing/2014/main" id="{14D13B94-1986-4C71-86E1-ADA3AFCD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>
                <a:latin typeface="Tahoma" panose="020B0604030504040204" pitchFamily="34" charset="0"/>
              </a:rPr>
              <a:t>Clustering</a:t>
            </a:r>
          </a:p>
        </p:txBody>
      </p: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233CB6-32BB-4824-B74F-694721C26E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1621F027-D3B6-4EBA-97DA-6415F776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44" name="Date Placeholder 5">
            <a:extLst>
              <a:ext uri="{FF2B5EF4-FFF2-40B4-BE49-F238E27FC236}">
                <a16:creationId xmlns:a16="http://schemas.microsoft.com/office/drawing/2014/main" id="{783D1AD8-3556-4014-8F42-F98B410CC4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3810000" cy="4191000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 dirty="0"/>
              <a:t>Understanding</a:t>
            </a:r>
          </a:p>
          <a:p>
            <a:pPr marL="742950" lvl="1" indent="-285750"/>
            <a:r>
              <a:rPr lang="en-US" altLang="en-US" sz="1600" dirty="0"/>
              <a:t>Customer profiling for targeted marketing </a:t>
            </a:r>
          </a:p>
          <a:p>
            <a:pPr marL="742950" lvl="1" indent="-285750"/>
            <a:r>
              <a:rPr lang="en-US" altLang="en-US" sz="1600" dirty="0"/>
              <a:t>Group related documents for browsing </a:t>
            </a:r>
          </a:p>
          <a:p>
            <a:pPr marL="742950" lvl="1" indent="-285750"/>
            <a:r>
              <a:rPr lang="en-US" altLang="en-US" sz="1600" dirty="0"/>
              <a:t>Group genes and proteins that have similar functionality</a:t>
            </a:r>
          </a:p>
          <a:p>
            <a:pPr marL="742950" lvl="1" indent="-285750"/>
            <a:r>
              <a:rPr lang="en-US" altLang="en-US" sz="1600" dirty="0"/>
              <a:t>Group stocks with similar price fluctuations</a:t>
            </a:r>
            <a:endParaRPr lang="en-US" altLang="en-US" sz="1800" b="1" dirty="0"/>
          </a:p>
          <a:p>
            <a:pPr marL="342900" indent="-342900"/>
            <a:r>
              <a:rPr lang="en-US" altLang="en-US" sz="2000" b="1" dirty="0"/>
              <a:t>Summarization</a:t>
            </a:r>
          </a:p>
          <a:p>
            <a:pPr marL="742950" lvl="1" indent="-285750"/>
            <a:r>
              <a:rPr lang="en-US" altLang="en-US" sz="1600" dirty="0"/>
              <a:t>Reduce the size of large data sets</a:t>
            </a:r>
          </a:p>
          <a:p>
            <a:pPr marL="342900" indent="-342900"/>
            <a:endParaRPr lang="en-US" altLang="en-US" sz="1800" dirty="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 dirty="0"/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grpSp>
        <p:nvGrpSpPr>
          <p:cNvPr id="34820" name="Group 12">
            <a:extLst>
              <a:ext uri="{FF2B5EF4-FFF2-40B4-BE49-F238E27FC236}">
                <a16:creationId xmlns:a16="http://schemas.microsoft.com/office/drawing/2014/main" id="{540C19E9-2911-4446-B1D0-5E80C65B4A2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30238"/>
            <a:ext cx="8534400" cy="152400"/>
            <a:chOff x="264" y="788"/>
            <a:chExt cx="5232" cy="124"/>
          </a:xfrm>
        </p:grpSpPr>
        <p:sp>
          <p:nvSpPr>
            <p:cNvPr id="34833" name="Rectangle 13">
              <a:extLst>
                <a:ext uri="{FF2B5EF4-FFF2-40B4-BE49-F238E27FC236}">
                  <a16:creationId xmlns:a16="http://schemas.microsoft.com/office/drawing/2014/main" id="{2CDA7776-A876-4F4F-89C4-85FE5206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4834" name="Rectangle 14">
              <a:extLst>
                <a:ext uri="{FF2B5EF4-FFF2-40B4-BE49-F238E27FC236}">
                  <a16:creationId xmlns:a16="http://schemas.microsoft.com/office/drawing/2014/main" id="{8AA98696-C989-46FF-8791-E9BAA243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6200" y="4724400"/>
            <a:ext cx="3549650" cy="2011363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876800"/>
            <a:ext cx="190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Use of K-means to partition Sea Surface Temperature (SST) and Net Primary Production (NPP) into clusters that reflect the Northern and Southern Hemispheres.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5029200" y="914400"/>
            <a:ext cx="381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3275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/>
              <a:t>Courtesy: Michael Eisen</a:t>
            </a:r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72122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80952" imgH="4963218" progId="Paint.Picture">
                  <p:embed/>
                </p:oleObj>
              </mc:Choice>
              <mc:Fallback>
                <p:oleObj name="Bitmap Image" r:id="rId4" imgW="8580952" imgH="4963218" progId="Paint.Picture">
                  <p:embed/>
                  <p:pic>
                    <p:nvPicPr>
                      <p:cNvPr id="34825" name="Object 18">
                        <a:extLst>
                          <a:ext uri="{FF2B5EF4-FFF2-40B4-BE49-F238E27FC236}">
                            <a16:creationId xmlns:a16="http://schemas.microsoft.com/office/drawing/2014/main" id="{396065DB-6ED9-471B-AB4A-D61950E1A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122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6A50D-9761-4241-A3A4-2AF3A9C2E1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5B908-5CFC-45D9-8907-FBA5F887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  <a:r>
              <a:rPr lang="en-US" altLang="en-US" sz="240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Measure the clustering quality by observing buying patterns of customers in same cluster vs. those from different clusters. 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6F6F8F-8BA8-4DB8-AE2B-05332847AA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E323D-DC99-4179-AE93-09A31729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9DF38B6-3442-44F3-91E6-9615790D51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741B07E-1FE4-4F52-9800-137481BF6C0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F8F20-FA7E-4192-A6A4-8ED53AB7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73600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cs typeface="Arial" panose="020B0604020202020204" pitchFamily="34" charset="0"/>
              </a:rPr>
              <a:t>Enron email dataset 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DB023A41-079C-4373-ABCE-621333A250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7F1E-0699-2F40-9D1B-D41F004B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pic>
        <p:nvPicPr>
          <p:cNvPr id="8" name="Content Placeholder 7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CD5B6FE-33D1-D74B-9E8D-FAA4ECBF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3" y="1846921"/>
            <a:ext cx="8318500" cy="37737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1137F-F8B1-7A4B-8F70-58736B58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D7148-7A71-8B43-8D06-230B3CCD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5C66-B903-4544-B952-C605698C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28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set of records each of which contain some number of items from a given collection</a:t>
            </a:r>
          </a:p>
          <a:p>
            <a:pPr lvl="1"/>
            <a:r>
              <a:rPr lang="en-US" altLang="en-US" sz="2400"/>
              <a:t>Produce dependency rules which will predict occurrence of an item based on occurrences of other items.</a:t>
            </a:r>
            <a:endParaRPr lang="en-US" altLang="en-US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823716" imgH="1999488" progId="Word.Document.8">
                  <p:embed/>
                </p:oleObj>
              </mc:Choice>
              <mc:Fallback>
                <p:oleObj name="Document" r:id="rId2" imgW="3823716" imgH="1999488" progId="Word.Document.8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CD2FB4E8-DE29-4B9C-B458-7847C4504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4A0734-5754-41C9-9FE6-651C90CF057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1304C4-D75E-4251-92F2-F334BABF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01E9084-E872-4C9A-9BA3-0D803559A0D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Market-basket analysis</a:t>
            </a:r>
          </a:p>
          <a:p>
            <a:pPr lvl="1"/>
            <a:r>
              <a:rPr lang="en-US" altLang="en-US" sz="2400"/>
              <a:t>Rules are used for sales promotion, shelf management, and inventory management</a:t>
            </a:r>
          </a:p>
          <a:p>
            <a:pPr lvl="4"/>
            <a:endParaRPr lang="en-US" altLang="en-US" sz="2400"/>
          </a:p>
          <a:p>
            <a:r>
              <a:rPr lang="en-US" altLang="en-US"/>
              <a:t>Telecommunication alarm diagnosis</a:t>
            </a:r>
          </a:p>
          <a:p>
            <a:pPr lvl="1"/>
            <a:r>
              <a:rPr lang="en-US" altLang="en-US" sz="2400"/>
              <a:t>Rules are used to find combination of alarms that occur together frequently in the same time period</a:t>
            </a:r>
          </a:p>
          <a:p>
            <a:pPr lvl="4"/>
            <a:endParaRPr lang="en-US" altLang="en-US" sz="2400"/>
          </a:p>
          <a:p>
            <a:r>
              <a:rPr lang="en-US" altLang="en-US"/>
              <a:t>Medical Informatics</a:t>
            </a:r>
          </a:p>
          <a:p>
            <a:pPr lvl="1"/>
            <a:r>
              <a:rPr lang="en-US" altLang="en-US" sz="2400"/>
              <a:t>Rules are used to find combination of patient symptoms and test results associated with certain diseases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AF0C38-06AE-4DAD-9F82-5E2F1D85B5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92398-1B27-4D28-A11E-B92386DC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E7D4B65-A744-4B57-9F86-F8D33C993C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533400"/>
          </a:xfrm>
        </p:spPr>
        <p:txBody>
          <a:bodyPr/>
          <a:lstStyle/>
          <a:p>
            <a:r>
              <a:rPr lang="en-US" altLang="en-US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sz="2000"/>
              <a:t>Detect significant deviations from normal behavior</a:t>
            </a:r>
            <a:endParaRPr lang="en-US" altLang="en-US" sz="2400"/>
          </a:p>
          <a:p>
            <a:r>
              <a:rPr lang="en-US" altLang="en-US" sz="2000"/>
              <a:t>Applications:</a:t>
            </a:r>
          </a:p>
          <a:p>
            <a:pPr lvl="1"/>
            <a:r>
              <a:rPr lang="en-US" altLang="en-US" sz="1800"/>
              <a:t>Credit Card Fraud Detection</a:t>
            </a:r>
            <a:endParaRPr lang="en-US" altLang="en-US" sz="1600"/>
          </a:p>
          <a:p>
            <a:pPr lvl="1"/>
            <a:r>
              <a:rPr lang="en-US" altLang="en-US" sz="1800"/>
              <a:t>Network Intrusion </a:t>
            </a:r>
            <a:br>
              <a:rPr lang="en-US" altLang="en-US" sz="1800"/>
            </a:br>
            <a:r>
              <a:rPr lang="en-US" altLang="en-US" sz="1800"/>
              <a:t>Detection</a:t>
            </a:r>
          </a:p>
          <a:p>
            <a:pPr lvl="1"/>
            <a:r>
              <a:rPr lang="en-US" altLang="en-US" sz="1800"/>
              <a:t>Identify anomalous behavior from sensor networks for monitoring and surveillance.</a:t>
            </a:r>
          </a:p>
          <a:p>
            <a:pPr lvl="1"/>
            <a:r>
              <a:rPr lang="en-US" altLang="en-US" sz="1800"/>
              <a:t>Detecting changes in the global forest cover.</a:t>
            </a:r>
          </a:p>
          <a:p>
            <a:pPr lvl="1"/>
            <a:endParaRPr lang="en-US" altLang="en-US" sz="2000"/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1295400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6A7442-B147-441A-B1EE-5061F196FD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A319A8-240E-4927-A6A0-AC24748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9585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1000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8FBE109B-7023-4221-8213-08AF0414061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Motivating Challenges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  <a:p>
            <a:endParaRPr lang="en-US" altLang="en-US"/>
          </a:p>
          <a:p>
            <a:r>
              <a:rPr lang="en-US" altLang="en-US"/>
              <a:t>High Dimensionality</a:t>
            </a:r>
          </a:p>
          <a:p>
            <a:endParaRPr lang="en-US" altLang="en-US"/>
          </a:p>
          <a:p>
            <a:r>
              <a:rPr lang="en-US" altLang="en-US"/>
              <a:t>Heterogeneous and Complex Data</a:t>
            </a:r>
          </a:p>
          <a:p>
            <a:endParaRPr lang="en-US" altLang="en-US"/>
          </a:p>
          <a:p>
            <a:r>
              <a:rPr lang="en-US" altLang="en-US"/>
              <a:t>Data Ownership and Distribution</a:t>
            </a:r>
          </a:p>
          <a:p>
            <a:endParaRPr lang="en-US" altLang="en-US"/>
          </a:p>
          <a:p>
            <a:r>
              <a:rPr lang="en-US" altLang="en-US"/>
              <a:t>Non-traditional Analysis</a:t>
            </a:r>
          </a:p>
          <a:p>
            <a:endParaRPr lang="en-US" altLang="en-US"/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2812818-4E42-4C67-82FC-E64CE939FA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F14B87-22E7-4228-83D1-5ED67187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FF8E9BF-9B48-4AAB-9D52-BE5B36A5DB1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E9A4F-1995-CF96-9736-382C63A6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5D0A-68C6-4F5E-8CA4-09CFA6B2E277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Understanding the 3 Vs of Big Data - Volume, Velocity and Variety">
            <a:extLst>
              <a:ext uri="{FF2B5EF4-FFF2-40B4-BE49-F238E27FC236}">
                <a16:creationId xmlns:a16="http://schemas.microsoft.com/office/drawing/2014/main" id="{9DCDFCF3-FE7B-4C1A-3FEB-AF16BACA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1" y="0"/>
            <a:ext cx="642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8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51E9-2C91-8ECB-2E06-DB809591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171B-6CDD-A97B-A3A7-AB9505EF9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Data Mining (Tan et al.) – Chapter 1</a:t>
            </a:r>
          </a:p>
          <a:p>
            <a:r>
              <a:rPr lang="en-US" dirty="0"/>
              <a:t>Data Mining </a:t>
            </a:r>
            <a:r>
              <a:rPr lang="en-US"/>
              <a:t>(Aggarwal) </a:t>
            </a:r>
            <a:r>
              <a:rPr lang="en-US" dirty="0"/>
              <a:t>– Chapter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E1957-C79B-266A-2FFC-06F293D0B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3028-CC20-1625-F8FD-B8D4BEF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9BBBA-D67F-E383-D9A5-160DF23F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64E48-8EBF-45D4-86A6-5BE608535861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912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AF0F9-5F42-FC40-9D86-E8008B27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739B-8C2F-A14B-B544-650D0AB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030F7-4A6E-2E43-BAC2-8FEEAD31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5D0A-68C6-4F5E-8CA4-09CFA6B2E27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170" name="Picture 2" descr="hblok.net">
            <a:extLst>
              <a:ext uri="{FF2B5EF4-FFF2-40B4-BE49-F238E27FC236}">
                <a16:creationId xmlns:a16="http://schemas.microsoft.com/office/drawing/2014/main" id="{96853739-5472-2F4C-A2ED-F359D42C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0"/>
            <a:ext cx="8816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2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1524000"/>
            <a:ext cx="83185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Lots of data is being collected </a:t>
            </a:r>
            <a:br>
              <a:rPr lang="en-US" altLang="en-US" sz="2400"/>
            </a:br>
            <a:r>
              <a:rPr lang="en-US" altLang="en-US" sz="240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purchases at department/</a:t>
            </a:r>
            <a:br>
              <a:rPr lang="en-US" altLang="en-US" sz="2000"/>
            </a:br>
            <a:r>
              <a:rPr lang="en-US" altLang="en-US" sz="200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55480-92EE-44DC-8580-F08C868298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44096-3238-4015-A1F9-2D711876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7178" name="Slide Number Placeholder 3">
            <a:extLst>
              <a:ext uri="{FF2B5EF4-FFF2-40B4-BE49-F238E27FC236}">
                <a16:creationId xmlns:a16="http://schemas.microsoft.com/office/drawing/2014/main" id="{DF4EEAD4-1532-4732-A436-B82FC09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D6AA49-5BDD-4CDA-BADB-D1622C2C84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228600"/>
            <a:ext cx="8915400" cy="609600"/>
          </a:xfrm>
        </p:spPr>
        <p:txBody>
          <a:bodyPr lIns="0" rIns="0"/>
          <a:lstStyle/>
          <a:p>
            <a:pPr eaLnBrk="1" hangingPunct="1"/>
            <a:r>
              <a:rPr lang="en-US" altLang="en-US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371600"/>
            <a:ext cx="6019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collected and stored at </a:t>
            </a:r>
            <a:br>
              <a:rPr lang="en-US" altLang="en-US" sz="2000"/>
            </a:br>
            <a:r>
              <a:rPr lang="en-US" altLang="en-US" sz="200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 NASA EOSDIS archives over </a:t>
            </a:r>
            <a:br>
              <a:rPr lang="en-US" altLang="en-US" sz="1600"/>
            </a:br>
            <a:r>
              <a:rPr lang="en-US" altLang="en-US" sz="1600"/>
              <a:t>petabytes of earth science data / year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scientific simulations</a:t>
            </a:r>
            <a:r>
              <a:rPr lang="en-US" altLang="en-US" sz="230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</a:t>
            </a:r>
            <a:r>
              <a:rPr lang="en-US" altLang="en-US" sz="160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57272" imgH="1991868" progId="Visio.Drawing.11">
                  <p:embed/>
                </p:oleObj>
              </mc:Choice>
              <mc:Fallback>
                <p:oleObj name="VISIO" r:id="rId3" imgW="2557272" imgH="1991868" progId="Visio.Drawing.11">
                  <p:embed/>
                  <p:pic>
                    <p:nvPicPr>
                      <p:cNvPr id="9220" name="Object 14">
                        <a:extLst>
                          <a:ext uri="{FF2B5EF4-FFF2-40B4-BE49-F238E27FC236}">
                            <a16:creationId xmlns:a16="http://schemas.microsoft.com/office/drawing/2014/main" id="{A3352EEA-C074-42EC-A9D8-34930CE75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401824" imgH="1491996" progId="Visio.Drawing.11">
                  <p:embed/>
                </p:oleObj>
              </mc:Choice>
              <mc:Fallback>
                <p:oleObj name="VISIO" r:id="rId5" imgW="2401824" imgH="1491996" progId="Visio.Drawing.11">
                  <p:embed/>
                  <p:pic>
                    <p:nvPicPr>
                      <p:cNvPr id="9221" name="Object 15">
                        <a:extLst>
                          <a:ext uri="{FF2B5EF4-FFF2-40B4-BE49-F238E27FC236}">
                            <a16:creationId xmlns:a16="http://schemas.microsoft.com/office/drawing/2014/main" id="{10E0B7A1-9624-4148-A605-5108D426E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88FC-7631-4D32-BEAD-65F1A4B2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4C9FEC-5FBE-4EAC-9A43-0A8AE0AA6A1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1718-F8C3-4F87-BB7D-6D5E22A841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18075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991600" cy="533400"/>
          </a:xfrm>
        </p:spPr>
        <p:txBody>
          <a:bodyPr/>
          <a:lstStyle/>
          <a:p>
            <a:r>
              <a:rPr lang="en-US" altLang="en-US" sz="220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5834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A4C68-F4E8-4266-ACCB-5979D5CC60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11269" name="Slide Number Placeholder 3">
            <a:extLst>
              <a:ext uri="{FF2B5EF4-FFF2-40B4-BE49-F238E27FC236}">
                <a16:creationId xmlns:a16="http://schemas.microsoft.com/office/drawing/2014/main" id="{91921E35-2084-462F-A5F9-F868EE8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7BC36F-03D6-4683-9A31-B0E786FC8D3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073A3-3903-49CE-932E-9D242628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743200"/>
            <a:ext cx="5834062" cy="35052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en-US" sz="2400"/>
              <a:t>Great Opportunities to Solve Society’s Major Problems</a:t>
            </a:r>
            <a:endParaRPr lang="en-US" altLang="en-US" sz="2800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4800600" y="16764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581400"/>
            <a:ext cx="3240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163" y="3533775"/>
            <a:ext cx="3094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Predicting the impact of climate change</a:t>
            </a:r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962400"/>
            <a:ext cx="3505200" cy="1949450"/>
          </a:xfrm>
        </p:spPr>
      </p:pic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F6CFD-E476-4BAA-B38D-C0BD1CC1671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6AE8-F1EC-4E4C-96F8-3E51A2AF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EC0D1C3-C34A-4B73-B961-D99B1C3BF7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280400" cy="533400"/>
          </a:xfrm>
        </p:spPr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/>
              <a:t>Many 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/>
              <a:t>Exploration &amp; analysis, by automatic or semi-automatic means, of large quantities of data in order to discover </a:t>
            </a:r>
            <a:br>
              <a:rPr lang="en-US" altLang="en-US" sz="2400"/>
            </a:br>
            <a:r>
              <a:rPr lang="en-US" altLang="en-US" sz="2400"/>
              <a:t>meaningful patterns</a:t>
            </a:r>
            <a:r>
              <a:rPr lang="en-US" altLang="en-US" sz="2400" b="1"/>
              <a:t> </a:t>
            </a:r>
            <a:br>
              <a:rPr lang="en-US" altLang="en-US" sz="2400" b="1"/>
            </a:br>
            <a:endParaRPr lang="en-US" altLang="en-US" sz="2400" b="1"/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226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7D73FF-362E-4C0C-90A7-86AEF3422F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6E019E-4F35-4821-A47C-71728325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2nd Edition   Tan, Steinbach, Karpatne, Kumar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ACBBB80-5B56-4AC6-97E2-C83AD377E1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146476923</TotalTime>
  <Pages>3</Pages>
  <Words>1898</Words>
  <Application>Microsoft Macintosh PowerPoint</Application>
  <PresentationFormat>On-screen Show (4:3)</PresentationFormat>
  <Paragraphs>323</Paragraphs>
  <Slides>30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MS Mincho</vt:lpstr>
      <vt:lpstr>Arial</vt:lpstr>
      <vt:lpstr>Helvetica</vt:lpstr>
      <vt:lpstr>Monotype Sorts</vt:lpstr>
      <vt:lpstr>Roboto</vt:lpstr>
      <vt:lpstr>Tahoma</vt:lpstr>
      <vt:lpstr>Times New Roman</vt:lpstr>
      <vt:lpstr>Wingdings</vt:lpstr>
      <vt:lpstr>LC.BRev.FY97</vt:lpstr>
      <vt:lpstr>VISIO</vt:lpstr>
      <vt:lpstr>Document</vt:lpstr>
      <vt:lpstr>Bitmap Image</vt:lpstr>
      <vt:lpstr>PowerPoint Presentation</vt:lpstr>
      <vt:lpstr>Large-scale Data is Everywhere!</vt:lpstr>
      <vt:lpstr>PowerPoint Presentation</vt:lpstr>
      <vt:lpstr>PowerPoint Presentation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Origins of Data Mining</vt:lpstr>
      <vt:lpstr>Data Mining Tasks</vt:lpstr>
      <vt:lpstr>PowerPoint Presentation</vt:lpstr>
      <vt:lpstr>PowerPoint Presentation</vt:lpstr>
      <vt:lpstr>Classification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PowerPoint Presentation</vt:lpstr>
      <vt:lpstr>Applications of Cluster Analysis</vt:lpstr>
      <vt:lpstr>Clustering: Application 1</vt:lpstr>
      <vt:lpstr>Clustering: Application 2</vt:lpstr>
      <vt:lpstr>Document Clustering</vt:lpstr>
      <vt:lpstr>Association Rule Discovery: Definition</vt:lpstr>
      <vt:lpstr>Association Analysis: Applications</vt:lpstr>
      <vt:lpstr>Deviation/Anomaly/Change Detection</vt:lpstr>
      <vt:lpstr>Motivating Challenges</vt:lpstr>
      <vt:lpstr>Reading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Shebuti Rayana</cp:lastModifiedBy>
  <cp:revision>401</cp:revision>
  <cp:lastPrinted>2001-08-28T17:59:37Z</cp:lastPrinted>
  <dcterms:created xsi:type="dcterms:W3CDTF">1998-03-18T13:44:31Z</dcterms:created>
  <dcterms:modified xsi:type="dcterms:W3CDTF">2025-01-28T03:46:42Z</dcterms:modified>
</cp:coreProperties>
</file>